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6a69dc8d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6a69dc8d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6a69dc8dc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6a69dc8dc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6a69dc8dc_1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6a69dc8dc_1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6a69dc8dc_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6a69dc8dc_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6a69dc8dc_1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6a69dc8dc_1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6a69dc8dc_1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6a69dc8dc_1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6bd33a5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6bd33a5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6a69dc8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6a69dc8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6a69dc8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6a69dc8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6a69dc8d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6a69dc8d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6a69dc8dc_2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6a69dc8dc_2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6a69dc8d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6a69dc8d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6a69dc8dc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6a69dc8dc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a69dc8d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6a69dc8d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6bd33a5b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6bd33a5b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90500" y="1578425"/>
            <a:ext cx="4050300" cy="8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Green Building</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36" name="Google Shape;136;p13"/>
          <p:cNvPicPr preferRelativeResize="0"/>
          <p:nvPr/>
        </p:nvPicPr>
        <p:blipFill>
          <a:blip r:embed="rId3">
            <a:alphaModFix/>
          </a:blip>
          <a:stretch>
            <a:fillRect/>
          </a:stretch>
        </p:blipFill>
        <p:spPr>
          <a:xfrm>
            <a:off x="3142425" y="2471525"/>
            <a:ext cx="3232350" cy="24242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lang="en" sz="2688"/>
              <a:t>Operations and maintenance optimization</a:t>
            </a:r>
            <a:endParaRPr sz="2688"/>
          </a:p>
          <a:p>
            <a:pPr indent="0" lvl="0" marL="0" rtl="0" algn="l">
              <a:spcBef>
                <a:spcPts val="400"/>
              </a:spcBef>
              <a:spcAft>
                <a:spcPts val="0"/>
              </a:spcAft>
              <a:buNone/>
            </a:pPr>
            <a:r>
              <a:t/>
            </a:r>
            <a:endParaRPr/>
          </a:p>
        </p:txBody>
      </p:sp>
      <p:sp>
        <p:nvSpPr>
          <p:cNvPr id="192" name="Google Shape;192;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05000"/>
              </a:lnSpc>
              <a:spcBef>
                <a:spcPts val="0"/>
              </a:spcBef>
              <a:spcAft>
                <a:spcPts val="0"/>
              </a:spcAft>
              <a:buSzPts val="1300"/>
              <a:buChar char="●"/>
            </a:pPr>
            <a:r>
              <a:rPr lang="en"/>
              <a:t>No matter how sustainable a building may have been in its design and construction, it can only remain so if it is operated responsibly and maintained properly. Ensuring operations and maintenance(O&amp;M) personnel are part of the project's planning and development process will help retain the green criteria designed at the onset of the project.</a:t>
            </a:r>
            <a:r>
              <a:rPr baseline="30000" lang="en"/>
              <a:t> </a:t>
            </a:r>
            <a:endParaRPr baseline="30000"/>
          </a:p>
          <a:p>
            <a:pPr indent="-311150" lvl="0" marL="457200" rtl="0" algn="l">
              <a:lnSpc>
                <a:spcPct val="105000"/>
              </a:lnSpc>
              <a:spcBef>
                <a:spcPts val="0"/>
              </a:spcBef>
              <a:spcAft>
                <a:spcPts val="0"/>
              </a:spcAft>
              <a:buSzPts val="1300"/>
              <a:buChar char="●"/>
            </a:pPr>
            <a:r>
              <a:rPr lang="en"/>
              <a:t>Every aspect of green building is integrated into the O&amp;M phase of a building's life. The addition of new green technologies also falls on the O&amp;M staff. Although the goal of waste reduction may be applied during the design, construction and demolition phases of a building's life-cycle, it is in the O&amp;M phase that green practices such as recycling and air quality enhancement take place. </a:t>
            </a:r>
            <a:endParaRPr/>
          </a:p>
          <a:p>
            <a:pPr indent="-311150" lvl="0" marL="457200" rtl="0" algn="l">
              <a:lnSpc>
                <a:spcPct val="105000"/>
              </a:lnSpc>
              <a:spcBef>
                <a:spcPts val="0"/>
              </a:spcBef>
              <a:spcAft>
                <a:spcPts val="0"/>
              </a:spcAft>
              <a:buSzPts val="1300"/>
              <a:buChar char="●"/>
            </a:pPr>
            <a:r>
              <a:rPr lang="en"/>
              <a:t>O&amp;M staff should aim to establish best practices in energy efficiency, resource conservation, ecologically sensitive products and other sustainable practices. Education of building operators and occupants is key to effective implementation of sustainable strategies in O&amp;M services.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090125" y="393750"/>
            <a:ext cx="7815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INDOOR ENVIRONMENTAL QUALITY ENHANCEMENT</a:t>
            </a:r>
            <a:endParaRPr/>
          </a:p>
        </p:txBody>
      </p:sp>
      <p:sp>
        <p:nvSpPr>
          <p:cNvPr id="198" name="Google Shape;198;p23"/>
          <p:cNvSpPr txBox="1"/>
          <p:nvPr>
            <p:ph idx="1" type="body"/>
          </p:nvPr>
        </p:nvSpPr>
        <p:spPr>
          <a:xfrm>
            <a:off x="1197575" y="1243650"/>
            <a:ext cx="7431000" cy="3531000"/>
          </a:xfrm>
          <a:prstGeom prst="rect">
            <a:avLst/>
          </a:prstGeom>
        </p:spPr>
        <p:txBody>
          <a:bodyPr anchorCtr="0" anchor="t" bIns="91425" lIns="91425" spcFirstLastPara="1" rIns="91425" wrap="square" tIns="91425">
            <a:noAutofit/>
          </a:bodyPr>
          <a:lstStyle/>
          <a:p>
            <a:pPr indent="-305117" lvl="0" marL="457200" rtl="0" algn="l">
              <a:lnSpc>
                <a:spcPct val="130000"/>
              </a:lnSpc>
              <a:spcBef>
                <a:spcPts val="0"/>
              </a:spcBef>
              <a:spcAft>
                <a:spcPts val="0"/>
              </a:spcAft>
              <a:buSzPts val="1205"/>
              <a:buChar char="●"/>
            </a:pPr>
            <a:r>
              <a:rPr lang="en" sz="1205"/>
              <a:t>Indoor environmental quality (IEQ) encompasses the conditions inside a building - air quality,lighting,thermal conditions,ergonomics and their effects on residents.</a:t>
            </a:r>
            <a:endParaRPr sz="1205"/>
          </a:p>
          <a:p>
            <a:pPr indent="-305117" lvl="0" marL="457200" rtl="0" algn="l">
              <a:lnSpc>
                <a:spcPct val="130000"/>
              </a:lnSpc>
              <a:spcBef>
                <a:spcPts val="0"/>
              </a:spcBef>
              <a:spcAft>
                <a:spcPts val="0"/>
              </a:spcAft>
              <a:buSzPts val="1205"/>
              <a:buChar char="●"/>
            </a:pPr>
            <a:r>
              <a:rPr lang="en" sz="1205"/>
              <a:t>Strategies for addressing IEQ include those that protect human health,improve quality of life and reduce stress and potential injuries.</a:t>
            </a:r>
            <a:endParaRPr sz="1205"/>
          </a:p>
          <a:p>
            <a:pPr indent="-305117" lvl="0" marL="457200" rtl="0" algn="l">
              <a:lnSpc>
                <a:spcPct val="130000"/>
              </a:lnSpc>
              <a:spcBef>
                <a:spcPts val="0"/>
              </a:spcBef>
              <a:spcAft>
                <a:spcPts val="0"/>
              </a:spcAft>
              <a:buSzPts val="1205"/>
              <a:buChar char="●"/>
            </a:pPr>
            <a:r>
              <a:rPr lang="en" sz="1205"/>
              <a:t>Strategies that improve employees’ health and productivity over the long run can have a large return on investment. IEQ goals often on providing stimulating and comfortable environments for occupants and minimizing the risk of building-related health problems.</a:t>
            </a:r>
            <a:endParaRPr sz="1205"/>
          </a:p>
          <a:p>
            <a:pPr indent="-305117" lvl="0" marL="457200" rtl="0" algn="l">
              <a:lnSpc>
                <a:spcPct val="130000"/>
              </a:lnSpc>
              <a:spcBef>
                <a:spcPts val="0"/>
              </a:spcBef>
              <a:spcAft>
                <a:spcPts val="0"/>
              </a:spcAft>
              <a:buSzPts val="1205"/>
              <a:buChar char="●"/>
            </a:pPr>
            <a:r>
              <a:rPr lang="en" sz="1205"/>
              <a:t>Effective strategies improving </a:t>
            </a:r>
            <a:r>
              <a:rPr lang="en" sz="1205"/>
              <a:t>occupants’ comfort and control</a:t>
            </a:r>
            <a:endParaRPr sz="1205"/>
          </a:p>
          <a:p>
            <a:pPr indent="-305117" lvl="0" marL="914400" rtl="0" algn="l">
              <a:lnSpc>
                <a:spcPct val="130000"/>
              </a:lnSpc>
              <a:spcBef>
                <a:spcPts val="0"/>
              </a:spcBef>
              <a:spcAft>
                <a:spcPts val="0"/>
              </a:spcAft>
              <a:buSzPts val="1205"/>
              <a:buChar char="●"/>
            </a:pPr>
            <a:r>
              <a:rPr lang="en" sz="1205"/>
              <a:t>Install operable windows.</a:t>
            </a:r>
            <a:endParaRPr sz="1205"/>
          </a:p>
          <a:p>
            <a:pPr indent="-305117" lvl="0" marL="914400" rtl="0" algn="l">
              <a:lnSpc>
                <a:spcPct val="130000"/>
              </a:lnSpc>
              <a:spcBef>
                <a:spcPts val="0"/>
              </a:spcBef>
              <a:spcAft>
                <a:spcPts val="0"/>
              </a:spcAft>
              <a:buSzPts val="1205"/>
              <a:buChar char="●"/>
            </a:pPr>
            <a:r>
              <a:rPr lang="en" sz="1205"/>
              <a:t>Give occupants  temperature and ventilation control.</a:t>
            </a:r>
            <a:endParaRPr sz="1205"/>
          </a:p>
          <a:p>
            <a:pPr indent="-305117" lvl="0" marL="914400" rtl="0" algn="l">
              <a:lnSpc>
                <a:spcPct val="130000"/>
              </a:lnSpc>
              <a:spcBef>
                <a:spcPts val="0"/>
              </a:spcBef>
              <a:spcAft>
                <a:spcPts val="0"/>
              </a:spcAft>
              <a:buSzPts val="1205"/>
              <a:buChar char="●"/>
            </a:pPr>
            <a:r>
              <a:rPr lang="en" sz="1205"/>
              <a:t>Give occupants  lighting control.</a:t>
            </a:r>
            <a:endParaRPr sz="1205"/>
          </a:p>
          <a:p>
            <a:pPr indent="-305117" lvl="0" marL="914400" rtl="0" algn="l">
              <a:lnSpc>
                <a:spcPct val="130000"/>
              </a:lnSpc>
              <a:spcBef>
                <a:spcPts val="0"/>
              </a:spcBef>
              <a:spcAft>
                <a:spcPts val="0"/>
              </a:spcAft>
              <a:buSzPts val="1205"/>
              <a:buChar char="●"/>
            </a:pPr>
            <a:r>
              <a:rPr lang="en" sz="1205"/>
              <a:t>Conduct occupant surveys.</a:t>
            </a:r>
            <a:endParaRPr sz="1205"/>
          </a:p>
          <a:p>
            <a:pPr indent="-305117" lvl="0" marL="914400" rtl="0" algn="l">
              <a:lnSpc>
                <a:spcPct val="130000"/>
              </a:lnSpc>
              <a:spcBef>
                <a:spcPts val="0"/>
              </a:spcBef>
              <a:spcAft>
                <a:spcPts val="0"/>
              </a:spcAft>
              <a:buSzPts val="1205"/>
              <a:buChar char="●"/>
            </a:pPr>
            <a:r>
              <a:rPr lang="en" sz="1205"/>
              <a:t>Provide ergonomic furniture.</a:t>
            </a:r>
            <a:endParaRPr sz="120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4" name="Google Shape;204;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REMARKABLE </a:t>
            </a:r>
            <a:r>
              <a:rPr lang="en">
                <a:solidFill>
                  <a:srgbClr val="00FF00"/>
                </a:solidFill>
              </a:rPr>
              <a:t>GREEN</a:t>
            </a:r>
            <a:r>
              <a:rPr lang="en"/>
              <a:t> BUILDINGS IN INDIA</a:t>
            </a:r>
            <a:endParaRPr/>
          </a:p>
        </p:txBody>
      </p:sp>
      <p:sp>
        <p:nvSpPr>
          <p:cNvPr id="211" name="Google Shape;211;p25"/>
          <p:cNvSpPr txBox="1"/>
          <p:nvPr>
            <p:ph idx="1" type="body"/>
          </p:nvPr>
        </p:nvSpPr>
        <p:spPr>
          <a:xfrm>
            <a:off x="1297500" y="878675"/>
            <a:ext cx="7382100" cy="3600000"/>
          </a:xfrm>
          <a:prstGeom prst="rect">
            <a:avLst/>
          </a:prstGeom>
          <a:solidFill>
            <a:srgbClr val="B6D7A8"/>
          </a:solidFill>
          <a:ln cap="flat" cmpd="sng" w="9525">
            <a:solidFill>
              <a:srgbClr val="6AA84F"/>
            </a:solidFill>
            <a:prstDash val="solid"/>
            <a:round/>
            <a:headEnd len="sm" w="sm" type="none"/>
            <a:tailEnd len="sm" w="sm" type="none"/>
          </a:ln>
        </p:spPr>
        <p:txBody>
          <a:bodyPr anchorCtr="0" anchor="t" bIns="91425" lIns="91425" spcFirstLastPara="1" rIns="91425" wrap="square" tIns="91425">
            <a:normAutofit fontScale="55000" lnSpcReduction="20000"/>
          </a:bodyPr>
          <a:lstStyle/>
          <a:p>
            <a:pPr indent="0" lvl="0" marL="0" rtl="0" algn="ctr">
              <a:lnSpc>
                <a:spcPct val="140000"/>
              </a:lnSpc>
              <a:spcBef>
                <a:spcPts val="0"/>
              </a:spcBef>
              <a:spcAft>
                <a:spcPts val="0"/>
              </a:spcAft>
              <a:buNone/>
            </a:pPr>
            <a:r>
              <a:rPr b="1" lang="en" sz="3483">
                <a:solidFill>
                  <a:srgbClr val="444444"/>
                </a:solidFill>
                <a:highlight>
                  <a:srgbClr val="FFF2CC"/>
                </a:highlight>
                <a:latin typeface="Merriweather"/>
                <a:ea typeface="Merriweather"/>
                <a:cs typeface="Merriweather"/>
                <a:sym typeface="Merriweather"/>
              </a:rPr>
              <a:t>1. Suzlon One Earth, Pune</a:t>
            </a:r>
            <a:endParaRPr b="1" sz="3483">
              <a:solidFill>
                <a:srgbClr val="444444"/>
              </a:solidFill>
              <a:highlight>
                <a:srgbClr val="FFF2CC"/>
              </a:highlight>
              <a:latin typeface="Merriweather"/>
              <a:ea typeface="Merriweather"/>
              <a:cs typeface="Merriweather"/>
              <a:sym typeface="Merriweather"/>
            </a:endParaRPr>
          </a:p>
          <a:p>
            <a:pPr indent="0" lvl="0" marL="0" rtl="0" algn="ctr">
              <a:lnSpc>
                <a:spcPct val="140000"/>
              </a:lnSpc>
              <a:spcBef>
                <a:spcPts val="900"/>
              </a:spcBef>
              <a:spcAft>
                <a:spcPts val="0"/>
              </a:spcAft>
              <a:buNone/>
            </a:pPr>
            <a:r>
              <a:t/>
            </a:r>
            <a:endParaRPr b="1" sz="2000">
              <a:solidFill>
                <a:srgbClr val="444444"/>
              </a:solidFill>
              <a:highlight>
                <a:srgbClr val="FFF2CC"/>
              </a:highlight>
              <a:latin typeface="Merriweather"/>
              <a:ea typeface="Merriweather"/>
              <a:cs typeface="Merriweather"/>
              <a:sym typeface="Merriweather"/>
            </a:endParaRPr>
          </a:p>
          <a:p>
            <a:pPr indent="0" lvl="0" marL="0" rtl="0" algn="just">
              <a:lnSpc>
                <a:spcPct val="140000"/>
              </a:lnSpc>
              <a:spcBef>
                <a:spcPts val="900"/>
              </a:spcBef>
              <a:spcAft>
                <a:spcPts val="0"/>
              </a:spcAft>
              <a:buNone/>
            </a:pPr>
            <a:r>
              <a:rPr lang="en" sz="1800">
                <a:solidFill>
                  <a:srgbClr val="444444"/>
                </a:solidFill>
                <a:highlight>
                  <a:srgbClr val="FFFFFF"/>
                </a:highlight>
                <a:latin typeface="Arial"/>
                <a:ea typeface="Arial"/>
                <a:cs typeface="Arial"/>
                <a:sym typeface="Arial"/>
              </a:rPr>
              <a:t>                                                                                            </a:t>
            </a:r>
            <a:r>
              <a:rPr lang="en" sz="2101">
                <a:solidFill>
                  <a:srgbClr val="444444"/>
                </a:solidFill>
                <a:highlight>
                  <a:srgbClr val="FFFFFF"/>
                </a:highlight>
                <a:latin typeface="Arial"/>
                <a:ea typeface="Arial"/>
                <a:cs typeface="Arial"/>
                <a:sym typeface="Arial"/>
              </a:rPr>
              <a:t>Has received LEED Platinum rating in 2010</a:t>
            </a:r>
            <a:endParaRPr sz="2101">
              <a:solidFill>
                <a:srgbClr val="444444"/>
              </a:solidFill>
              <a:highlight>
                <a:srgbClr val="FFFFFF"/>
              </a:highlight>
              <a:latin typeface="Arial"/>
              <a:ea typeface="Arial"/>
              <a:cs typeface="Arial"/>
              <a:sym typeface="Arial"/>
            </a:endParaRPr>
          </a:p>
          <a:p>
            <a:pPr indent="0" lvl="0" marL="0" rtl="0" algn="just">
              <a:lnSpc>
                <a:spcPct val="140000"/>
              </a:lnSpc>
              <a:spcBef>
                <a:spcPts val="900"/>
              </a:spcBef>
              <a:spcAft>
                <a:spcPts val="0"/>
              </a:spcAft>
              <a:buNone/>
            </a:pPr>
            <a:r>
              <a:rPr lang="en" sz="1851">
                <a:solidFill>
                  <a:srgbClr val="595959"/>
                </a:solidFill>
                <a:highlight>
                  <a:srgbClr val="FFFFFF"/>
                </a:highlight>
                <a:latin typeface="Arial"/>
                <a:ea typeface="Arial"/>
                <a:cs typeface="Arial"/>
                <a:sym typeface="Arial"/>
              </a:rPr>
              <a:t>                                                                                         </a:t>
            </a:r>
            <a:r>
              <a:rPr lang="en" sz="2051">
                <a:solidFill>
                  <a:srgbClr val="595959"/>
                </a:solidFill>
                <a:highlight>
                  <a:srgbClr val="FFFFFF"/>
                </a:highlight>
                <a:latin typeface="Arial"/>
                <a:ea typeface="Arial"/>
                <a:cs typeface="Arial"/>
                <a:sym typeface="Arial"/>
              </a:rPr>
              <a:t>The concept “Office in the garden”</a:t>
            </a:r>
            <a:endParaRPr sz="2051">
              <a:solidFill>
                <a:srgbClr val="595959"/>
              </a:solidFill>
              <a:highlight>
                <a:srgbClr val="FFFFFF"/>
              </a:highlight>
              <a:latin typeface="Arial"/>
              <a:ea typeface="Arial"/>
              <a:cs typeface="Arial"/>
              <a:sym typeface="Arial"/>
            </a:endParaRPr>
          </a:p>
          <a:p>
            <a:pPr indent="0" lvl="0" marL="0" rtl="0" algn="just">
              <a:lnSpc>
                <a:spcPct val="140000"/>
              </a:lnSpc>
              <a:spcBef>
                <a:spcPts val="900"/>
              </a:spcBef>
              <a:spcAft>
                <a:spcPts val="0"/>
              </a:spcAft>
              <a:buNone/>
            </a:pPr>
            <a:r>
              <a:rPr lang="en" sz="1851">
                <a:solidFill>
                  <a:srgbClr val="595959"/>
                </a:solidFill>
                <a:highlight>
                  <a:srgbClr val="FFFFFF"/>
                </a:highlight>
                <a:latin typeface="Arial"/>
                <a:ea typeface="Arial"/>
                <a:cs typeface="Arial"/>
                <a:sym typeface="Arial"/>
              </a:rPr>
              <a:t>                                                                                         The campus has 18 hybrid wind turbines that fulfil 7% of the total                                                                                                                                                     </a:t>
            </a:r>
            <a:endParaRPr sz="1851">
              <a:solidFill>
                <a:srgbClr val="595959"/>
              </a:solidFill>
              <a:highlight>
                <a:srgbClr val="FFFFFF"/>
              </a:highlight>
              <a:latin typeface="Arial"/>
              <a:ea typeface="Arial"/>
              <a:cs typeface="Arial"/>
              <a:sym typeface="Arial"/>
            </a:endParaRPr>
          </a:p>
          <a:p>
            <a:pPr indent="0" lvl="0" marL="0" rtl="0" algn="just">
              <a:lnSpc>
                <a:spcPct val="140000"/>
              </a:lnSpc>
              <a:spcBef>
                <a:spcPts val="900"/>
              </a:spcBef>
              <a:spcAft>
                <a:spcPts val="0"/>
              </a:spcAft>
              <a:buNone/>
            </a:pPr>
            <a:r>
              <a:rPr lang="en" sz="1851">
                <a:solidFill>
                  <a:srgbClr val="595959"/>
                </a:solidFill>
                <a:highlight>
                  <a:srgbClr val="FFFFFF"/>
                </a:highlight>
                <a:latin typeface="Arial"/>
                <a:ea typeface="Arial"/>
                <a:cs typeface="Arial"/>
                <a:sym typeface="Arial"/>
              </a:rPr>
              <a:t>                                                                                         energy consumption, the rest of energy demand is met from offsite. </a:t>
            </a:r>
            <a:endParaRPr sz="1851">
              <a:solidFill>
                <a:srgbClr val="595959"/>
              </a:solidFill>
              <a:highlight>
                <a:srgbClr val="FFFFFF"/>
              </a:highlight>
              <a:latin typeface="Arial"/>
              <a:ea typeface="Arial"/>
              <a:cs typeface="Arial"/>
              <a:sym typeface="Arial"/>
            </a:endParaRPr>
          </a:p>
          <a:p>
            <a:pPr indent="0" lvl="0" marL="0" rtl="0" algn="just">
              <a:lnSpc>
                <a:spcPct val="140000"/>
              </a:lnSpc>
              <a:spcBef>
                <a:spcPts val="900"/>
              </a:spcBef>
              <a:spcAft>
                <a:spcPts val="0"/>
              </a:spcAft>
              <a:buNone/>
            </a:pPr>
            <a:r>
              <a:rPr lang="en" sz="1851">
                <a:solidFill>
                  <a:srgbClr val="595959"/>
                </a:solidFill>
                <a:highlight>
                  <a:srgbClr val="FFFFFF"/>
                </a:highlight>
                <a:latin typeface="Arial"/>
                <a:ea typeface="Arial"/>
                <a:cs typeface="Arial"/>
                <a:sym typeface="Arial"/>
              </a:rPr>
              <a:t>                                                                                          Wind turbines.</a:t>
            </a:r>
            <a:endParaRPr sz="1851">
              <a:solidFill>
                <a:srgbClr val="595959"/>
              </a:solidFill>
              <a:highlight>
                <a:srgbClr val="FFFFFF"/>
              </a:highlight>
              <a:latin typeface="Arial"/>
              <a:ea typeface="Arial"/>
              <a:cs typeface="Arial"/>
              <a:sym typeface="Arial"/>
            </a:endParaRPr>
          </a:p>
          <a:p>
            <a:pPr indent="0" lvl="0" marL="0" rtl="0" algn="just">
              <a:lnSpc>
                <a:spcPct val="140000"/>
              </a:lnSpc>
              <a:spcBef>
                <a:spcPts val="900"/>
              </a:spcBef>
              <a:spcAft>
                <a:spcPts val="0"/>
              </a:spcAft>
              <a:buNone/>
            </a:pPr>
            <a:r>
              <a:t/>
            </a:r>
            <a:endParaRPr sz="1800">
              <a:solidFill>
                <a:srgbClr val="444444"/>
              </a:solidFill>
              <a:highlight>
                <a:srgbClr val="FFFFFF"/>
              </a:highlight>
              <a:latin typeface="Arial"/>
              <a:ea typeface="Arial"/>
              <a:cs typeface="Arial"/>
              <a:sym typeface="Arial"/>
            </a:endParaRPr>
          </a:p>
          <a:p>
            <a:pPr indent="0" lvl="0" marL="0" rtl="0" algn="l">
              <a:lnSpc>
                <a:spcPct val="140000"/>
              </a:lnSpc>
              <a:spcBef>
                <a:spcPts val="900"/>
              </a:spcBef>
              <a:spcAft>
                <a:spcPts val="0"/>
              </a:spcAft>
              <a:buNone/>
            </a:pPr>
            <a:r>
              <a:rPr lang="en" sz="1800">
                <a:solidFill>
                  <a:srgbClr val="444444"/>
                </a:solidFill>
                <a:highlight>
                  <a:srgbClr val="FFFFFF"/>
                </a:highlight>
                <a:latin typeface="Arial"/>
                <a:ea typeface="Arial"/>
                <a:cs typeface="Arial"/>
                <a:sym typeface="Arial"/>
              </a:rPr>
              <a:t> </a:t>
            </a:r>
            <a:endParaRPr sz="1800">
              <a:solidFill>
                <a:srgbClr val="444444"/>
              </a:solidFill>
              <a:highlight>
                <a:srgbClr val="FFFFFF"/>
              </a:highlight>
              <a:latin typeface="Arial"/>
              <a:ea typeface="Arial"/>
              <a:cs typeface="Arial"/>
              <a:sym typeface="Arial"/>
            </a:endParaRPr>
          </a:p>
          <a:p>
            <a:pPr indent="0" lvl="0" marL="0" rtl="0" algn="ctr">
              <a:lnSpc>
                <a:spcPct val="140000"/>
              </a:lnSpc>
              <a:spcBef>
                <a:spcPts val="900"/>
              </a:spcBef>
              <a:spcAft>
                <a:spcPts val="0"/>
              </a:spcAft>
              <a:buNone/>
            </a:pPr>
            <a:r>
              <a:rPr lang="en" sz="2622">
                <a:solidFill>
                  <a:srgbClr val="595959"/>
                </a:solidFill>
                <a:highlight>
                  <a:srgbClr val="FFFFFF"/>
                </a:highlight>
                <a:latin typeface="Arial"/>
                <a:ea typeface="Arial"/>
                <a:cs typeface="Arial"/>
                <a:sym typeface="Arial"/>
              </a:rPr>
              <a:t>Suzlon one earth is 100% powered by onsite and offsite renewable sources. </a:t>
            </a:r>
            <a:endParaRPr sz="3072">
              <a:solidFill>
                <a:srgbClr val="444444"/>
              </a:solidFill>
              <a:highlight>
                <a:srgbClr val="FFFFFF"/>
              </a:highlight>
              <a:latin typeface="Arial"/>
              <a:ea typeface="Arial"/>
              <a:cs typeface="Arial"/>
              <a:sym typeface="Arial"/>
            </a:endParaRPr>
          </a:p>
          <a:p>
            <a:pPr indent="0" lvl="0" marL="0" rtl="0" algn="l">
              <a:spcBef>
                <a:spcPts val="900"/>
              </a:spcBef>
              <a:spcAft>
                <a:spcPts val="1200"/>
              </a:spcAft>
              <a:buNone/>
            </a:pPr>
            <a:r>
              <a:rPr lang="en"/>
              <a:t>     </a:t>
            </a:r>
            <a:endParaRPr/>
          </a:p>
        </p:txBody>
      </p:sp>
      <p:pic>
        <p:nvPicPr>
          <p:cNvPr id="212" name="Google Shape;212;p25"/>
          <p:cNvPicPr preferRelativeResize="0"/>
          <p:nvPr/>
        </p:nvPicPr>
        <p:blipFill>
          <a:blip r:embed="rId3">
            <a:alphaModFix/>
          </a:blip>
          <a:stretch>
            <a:fillRect/>
          </a:stretch>
        </p:blipFill>
        <p:spPr>
          <a:xfrm>
            <a:off x="873463" y="1425200"/>
            <a:ext cx="3601026" cy="214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REMARKABLE </a:t>
            </a:r>
            <a:r>
              <a:rPr lang="en">
                <a:solidFill>
                  <a:srgbClr val="00FF00"/>
                </a:solidFill>
              </a:rPr>
              <a:t>GREEN</a:t>
            </a:r>
            <a:r>
              <a:rPr lang="en"/>
              <a:t> BUILDINGS IN INDIA</a:t>
            </a:r>
            <a:endParaRPr/>
          </a:p>
        </p:txBody>
      </p:sp>
      <p:sp>
        <p:nvSpPr>
          <p:cNvPr id="218" name="Google Shape;218;p26"/>
          <p:cNvSpPr txBox="1"/>
          <p:nvPr>
            <p:ph idx="1" type="body"/>
          </p:nvPr>
        </p:nvSpPr>
        <p:spPr>
          <a:xfrm>
            <a:off x="1297500" y="964400"/>
            <a:ext cx="7038900" cy="3514500"/>
          </a:xfrm>
          <a:prstGeom prst="rect">
            <a:avLst/>
          </a:prstGeom>
          <a:solidFill>
            <a:srgbClr val="B6D7A8"/>
          </a:solidFill>
        </p:spPr>
        <p:txBody>
          <a:bodyPr anchorCtr="0" anchor="t" bIns="91425" lIns="91425" spcFirstLastPara="1" rIns="91425" wrap="square" tIns="91425">
            <a:normAutofit lnSpcReduction="20000"/>
          </a:bodyPr>
          <a:lstStyle/>
          <a:p>
            <a:pPr indent="0" lvl="0" marL="0" rtl="0" algn="ctr">
              <a:lnSpc>
                <a:spcPct val="140000"/>
              </a:lnSpc>
              <a:spcBef>
                <a:spcPts val="0"/>
              </a:spcBef>
              <a:spcAft>
                <a:spcPts val="0"/>
              </a:spcAft>
              <a:buNone/>
            </a:pPr>
            <a:r>
              <a:rPr lang="en" sz="1900">
                <a:solidFill>
                  <a:srgbClr val="444444"/>
                </a:solidFill>
                <a:highlight>
                  <a:srgbClr val="FFF2CC"/>
                </a:highlight>
                <a:latin typeface="Arial"/>
                <a:ea typeface="Arial"/>
                <a:cs typeface="Arial"/>
                <a:sym typeface="Arial"/>
              </a:rPr>
              <a:t>2. Rajiv Gandhi International Airport (RGIA), Hyderabad</a:t>
            </a:r>
            <a:endParaRPr sz="1900">
              <a:solidFill>
                <a:srgbClr val="444444"/>
              </a:solidFill>
              <a:highlight>
                <a:srgbClr val="FFF2CC"/>
              </a:highlight>
              <a:latin typeface="Arial"/>
              <a:ea typeface="Arial"/>
              <a:cs typeface="Arial"/>
              <a:sym typeface="Arial"/>
            </a:endParaRPr>
          </a:p>
          <a:p>
            <a:pPr indent="0" lvl="0" marL="0" rtl="0" algn="l">
              <a:lnSpc>
                <a:spcPct val="140000"/>
              </a:lnSpc>
              <a:spcBef>
                <a:spcPts val="900"/>
              </a:spcBef>
              <a:spcAft>
                <a:spcPts val="0"/>
              </a:spcAft>
              <a:buNone/>
            </a:pPr>
            <a:r>
              <a:rPr lang="en" sz="1350">
                <a:solidFill>
                  <a:srgbClr val="595959"/>
                </a:solidFill>
                <a:highlight>
                  <a:srgbClr val="FFFFFF"/>
                </a:highlight>
                <a:latin typeface="Arial"/>
                <a:ea typeface="Arial"/>
                <a:cs typeface="Arial"/>
                <a:sym typeface="Arial"/>
              </a:rPr>
              <a:t>The structure of the airport is designed in a way so as to                                        consume less water, electricity and conserves natural                                                    resources. </a:t>
            </a:r>
            <a:endParaRPr sz="1350">
              <a:solidFill>
                <a:srgbClr val="595959"/>
              </a:solidFill>
              <a:highlight>
                <a:srgbClr val="FFFFFF"/>
              </a:highlight>
              <a:latin typeface="Arial"/>
              <a:ea typeface="Arial"/>
              <a:cs typeface="Arial"/>
              <a:sym typeface="Arial"/>
            </a:endParaRPr>
          </a:p>
          <a:p>
            <a:pPr indent="0" lvl="0" marL="0" rtl="0" algn="l">
              <a:lnSpc>
                <a:spcPct val="140000"/>
              </a:lnSpc>
              <a:spcBef>
                <a:spcPts val="900"/>
              </a:spcBef>
              <a:spcAft>
                <a:spcPts val="0"/>
              </a:spcAft>
              <a:buNone/>
            </a:pPr>
            <a:r>
              <a:rPr lang="en" sz="1350">
                <a:solidFill>
                  <a:srgbClr val="595959"/>
                </a:solidFill>
                <a:highlight>
                  <a:srgbClr val="FFFFFF"/>
                </a:highlight>
                <a:latin typeface="Arial"/>
                <a:ea typeface="Arial"/>
                <a:cs typeface="Arial"/>
                <a:sym typeface="Arial"/>
              </a:rPr>
              <a:t>There is a green belt of 273 hectares with many plants.</a:t>
            </a:r>
            <a:endParaRPr sz="1350">
              <a:solidFill>
                <a:srgbClr val="595959"/>
              </a:solidFill>
              <a:highlight>
                <a:srgbClr val="FFFFFF"/>
              </a:highlight>
              <a:latin typeface="Arial"/>
              <a:ea typeface="Arial"/>
              <a:cs typeface="Arial"/>
              <a:sym typeface="Arial"/>
            </a:endParaRPr>
          </a:p>
          <a:p>
            <a:pPr indent="0" lvl="0" marL="0" rtl="0" algn="l">
              <a:lnSpc>
                <a:spcPct val="140000"/>
              </a:lnSpc>
              <a:spcBef>
                <a:spcPts val="900"/>
              </a:spcBef>
              <a:spcAft>
                <a:spcPts val="0"/>
              </a:spcAft>
              <a:buNone/>
            </a:pPr>
            <a:r>
              <a:rPr lang="en" sz="1350">
                <a:solidFill>
                  <a:srgbClr val="595959"/>
                </a:solidFill>
                <a:highlight>
                  <a:srgbClr val="FFFFFF"/>
                </a:highlight>
                <a:latin typeface="Arial"/>
                <a:ea typeface="Arial"/>
                <a:cs typeface="Arial"/>
                <a:sym typeface="Arial"/>
              </a:rPr>
              <a:t>RGIA has been successful in saving energy for nearly                                                     3.97 million kWh and have reduced the carbon footprint                                                       by 3331 tons.</a:t>
            </a:r>
            <a:endParaRPr sz="1350">
              <a:solidFill>
                <a:srgbClr val="595959"/>
              </a:solidFill>
              <a:highlight>
                <a:srgbClr val="FFFFFF"/>
              </a:highlight>
              <a:latin typeface="Arial"/>
              <a:ea typeface="Arial"/>
              <a:cs typeface="Arial"/>
              <a:sym typeface="Arial"/>
            </a:endParaRPr>
          </a:p>
          <a:p>
            <a:pPr indent="0" lvl="0" marL="0" rtl="0" algn="l">
              <a:lnSpc>
                <a:spcPct val="140000"/>
              </a:lnSpc>
              <a:spcBef>
                <a:spcPts val="900"/>
              </a:spcBef>
              <a:spcAft>
                <a:spcPts val="0"/>
              </a:spcAft>
              <a:buNone/>
            </a:pPr>
            <a:r>
              <a:rPr lang="en" sz="1350">
                <a:solidFill>
                  <a:srgbClr val="595959"/>
                </a:solidFill>
                <a:highlight>
                  <a:srgbClr val="FFFFFF"/>
                </a:highlight>
                <a:latin typeface="Arial"/>
                <a:ea typeface="Arial"/>
                <a:cs typeface="Arial"/>
                <a:sym typeface="Arial"/>
              </a:rPr>
              <a:t>This airport sets a benchmark for the green buildings                                                          </a:t>
            </a:r>
            <a:r>
              <a:rPr lang="en" sz="1350">
                <a:solidFill>
                  <a:srgbClr val="595959"/>
                </a:solidFill>
                <a:highlight>
                  <a:srgbClr val="FFFFFF"/>
                </a:highlight>
                <a:latin typeface="Arial"/>
                <a:ea typeface="Arial"/>
                <a:cs typeface="Arial"/>
                <a:sym typeface="Arial"/>
              </a:rPr>
              <a:t>in</a:t>
            </a:r>
            <a:r>
              <a:rPr lang="en" sz="1350">
                <a:solidFill>
                  <a:srgbClr val="595959"/>
                </a:solidFill>
                <a:highlight>
                  <a:srgbClr val="FFFFFF"/>
                </a:highlight>
                <a:latin typeface="Arial"/>
                <a:ea typeface="Arial"/>
                <a:cs typeface="Arial"/>
                <a:sym typeface="Arial"/>
              </a:rPr>
              <a:t> India.</a:t>
            </a:r>
            <a:endParaRPr sz="1350">
              <a:solidFill>
                <a:srgbClr val="595959"/>
              </a:solidFill>
              <a:highlight>
                <a:srgbClr val="FFFFFF"/>
              </a:highlight>
              <a:latin typeface="Arial"/>
              <a:ea typeface="Arial"/>
              <a:cs typeface="Arial"/>
              <a:sym typeface="Arial"/>
            </a:endParaRPr>
          </a:p>
          <a:p>
            <a:pPr indent="0" lvl="0" marL="0" rtl="0" algn="l">
              <a:spcBef>
                <a:spcPts val="900"/>
              </a:spcBef>
              <a:spcAft>
                <a:spcPts val="1200"/>
              </a:spcAft>
              <a:buNone/>
            </a:pPr>
            <a:r>
              <a:t/>
            </a:r>
            <a:endParaRPr/>
          </a:p>
        </p:txBody>
      </p:sp>
      <p:pic>
        <p:nvPicPr>
          <p:cNvPr id="219" name="Google Shape;219;p26"/>
          <p:cNvPicPr preferRelativeResize="0"/>
          <p:nvPr/>
        </p:nvPicPr>
        <p:blipFill>
          <a:blip r:embed="rId3">
            <a:alphaModFix/>
          </a:blip>
          <a:stretch>
            <a:fillRect/>
          </a:stretch>
        </p:blipFill>
        <p:spPr>
          <a:xfrm>
            <a:off x="5732850" y="1532200"/>
            <a:ext cx="3279000" cy="2732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REMARKABLE </a:t>
            </a:r>
            <a:r>
              <a:rPr lang="en">
                <a:solidFill>
                  <a:srgbClr val="00FF00"/>
                </a:solidFill>
              </a:rPr>
              <a:t>GREEN</a:t>
            </a:r>
            <a:r>
              <a:rPr lang="en"/>
              <a:t> BUILDINGS IN INDIA</a:t>
            </a:r>
            <a:endParaRPr/>
          </a:p>
        </p:txBody>
      </p:sp>
      <p:sp>
        <p:nvSpPr>
          <p:cNvPr id="225" name="Google Shape;225;p27"/>
          <p:cNvSpPr txBox="1"/>
          <p:nvPr>
            <p:ph idx="1" type="body"/>
          </p:nvPr>
        </p:nvSpPr>
        <p:spPr>
          <a:xfrm>
            <a:off x="1147475" y="835825"/>
            <a:ext cx="7038900" cy="3642900"/>
          </a:xfrm>
          <a:prstGeom prst="rect">
            <a:avLst/>
          </a:prstGeom>
          <a:solidFill>
            <a:srgbClr val="FFF2CC"/>
          </a:solidFill>
        </p:spPr>
        <p:txBody>
          <a:bodyPr anchorCtr="0" anchor="t" bIns="91425" lIns="91425" spcFirstLastPara="1" rIns="91425" wrap="square" tIns="91425">
            <a:normAutofit/>
          </a:bodyPr>
          <a:lstStyle/>
          <a:p>
            <a:pPr indent="-330200" lvl="0" marL="457200" rtl="0" algn="just">
              <a:lnSpc>
                <a:spcPct val="140000"/>
              </a:lnSpc>
              <a:spcBef>
                <a:spcPts val="0"/>
              </a:spcBef>
              <a:spcAft>
                <a:spcPts val="0"/>
              </a:spcAft>
              <a:buSzPts val="1600"/>
              <a:buChar char="●"/>
            </a:pPr>
            <a:r>
              <a:rPr lang="en" sz="2100">
                <a:solidFill>
                  <a:srgbClr val="444444"/>
                </a:solidFill>
                <a:highlight>
                  <a:srgbClr val="B6D7A8"/>
                </a:highlight>
                <a:latin typeface="Arial"/>
                <a:ea typeface="Arial"/>
                <a:cs typeface="Arial"/>
                <a:sym typeface="Arial"/>
              </a:rPr>
              <a:t>Infosys Limited, Mysore</a:t>
            </a:r>
            <a:endParaRPr sz="2100">
              <a:solidFill>
                <a:srgbClr val="444444"/>
              </a:solidFill>
              <a:highlight>
                <a:srgbClr val="B6D7A8"/>
              </a:highlight>
              <a:latin typeface="Arial"/>
              <a:ea typeface="Arial"/>
              <a:cs typeface="Arial"/>
              <a:sym typeface="Arial"/>
            </a:endParaRPr>
          </a:p>
          <a:p>
            <a:pPr indent="-330200" lvl="0" marL="457200" rtl="0" algn="just">
              <a:lnSpc>
                <a:spcPct val="140000"/>
              </a:lnSpc>
              <a:spcBef>
                <a:spcPts val="0"/>
              </a:spcBef>
              <a:spcAft>
                <a:spcPts val="0"/>
              </a:spcAft>
              <a:buSzPts val="1600"/>
              <a:buChar char="●"/>
            </a:pPr>
            <a:r>
              <a:rPr lang="en" sz="2100">
                <a:solidFill>
                  <a:srgbClr val="444444"/>
                </a:solidFill>
                <a:highlight>
                  <a:srgbClr val="B6D7A8"/>
                </a:highlight>
                <a:latin typeface="Arial"/>
                <a:ea typeface="Arial"/>
                <a:cs typeface="Arial"/>
                <a:sym typeface="Arial"/>
              </a:rPr>
              <a:t>Infinity Benchmark, Kolkata</a:t>
            </a:r>
            <a:endParaRPr sz="2100">
              <a:solidFill>
                <a:srgbClr val="444444"/>
              </a:solidFill>
              <a:highlight>
                <a:srgbClr val="B6D7A8"/>
              </a:highlight>
              <a:latin typeface="Arial"/>
              <a:ea typeface="Arial"/>
              <a:cs typeface="Arial"/>
              <a:sym typeface="Arial"/>
            </a:endParaRPr>
          </a:p>
          <a:p>
            <a:pPr indent="-330200" lvl="0" marL="457200" rtl="0" algn="just">
              <a:lnSpc>
                <a:spcPct val="140000"/>
              </a:lnSpc>
              <a:spcBef>
                <a:spcPts val="0"/>
              </a:spcBef>
              <a:spcAft>
                <a:spcPts val="0"/>
              </a:spcAft>
              <a:buSzPts val="1600"/>
              <a:buChar char="●"/>
            </a:pPr>
            <a:r>
              <a:rPr lang="en" sz="2100">
                <a:solidFill>
                  <a:srgbClr val="444444"/>
                </a:solidFill>
                <a:highlight>
                  <a:srgbClr val="B6D7A8"/>
                </a:highlight>
                <a:latin typeface="Arial"/>
                <a:ea typeface="Arial"/>
                <a:cs typeface="Arial"/>
                <a:sym typeface="Arial"/>
              </a:rPr>
              <a:t>I-Gate Knowledge Centre, Noida</a:t>
            </a:r>
            <a:endParaRPr sz="2100">
              <a:solidFill>
                <a:srgbClr val="444444"/>
              </a:solidFill>
              <a:highlight>
                <a:srgbClr val="B6D7A8"/>
              </a:highlight>
              <a:latin typeface="Arial"/>
              <a:ea typeface="Arial"/>
              <a:cs typeface="Arial"/>
              <a:sym typeface="Arial"/>
            </a:endParaRPr>
          </a:p>
          <a:p>
            <a:pPr indent="-330200" lvl="0" marL="457200" rtl="0" algn="just">
              <a:lnSpc>
                <a:spcPct val="140000"/>
              </a:lnSpc>
              <a:spcBef>
                <a:spcPts val="0"/>
              </a:spcBef>
              <a:spcAft>
                <a:spcPts val="0"/>
              </a:spcAft>
              <a:buSzPts val="1600"/>
              <a:buChar char="●"/>
            </a:pPr>
            <a:r>
              <a:rPr lang="en" sz="2100">
                <a:solidFill>
                  <a:srgbClr val="444444"/>
                </a:solidFill>
                <a:highlight>
                  <a:srgbClr val="B6D7A8"/>
                </a:highlight>
                <a:latin typeface="Arial"/>
                <a:ea typeface="Arial"/>
                <a:cs typeface="Arial"/>
                <a:sym typeface="Arial"/>
              </a:rPr>
              <a:t>Bank Of India, Goa</a:t>
            </a:r>
            <a:endParaRPr sz="2100">
              <a:solidFill>
                <a:srgbClr val="444444"/>
              </a:solidFill>
              <a:highlight>
                <a:srgbClr val="B6D7A8"/>
              </a:highlight>
              <a:latin typeface="Arial"/>
              <a:ea typeface="Arial"/>
              <a:cs typeface="Arial"/>
              <a:sym typeface="Arial"/>
            </a:endParaRPr>
          </a:p>
          <a:p>
            <a:pPr indent="-330200" lvl="0" marL="457200" rtl="0" algn="just">
              <a:lnSpc>
                <a:spcPct val="140000"/>
              </a:lnSpc>
              <a:spcBef>
                <a:spcPts val="0"/>
              </a:spcBef>
              <a:spcAft>
                <a:spcPts val="0"/>
              </a:spcAft>
              <a:buSzPts val="1600"/>
              <a:buChar char="●"/>
            </a:pPr>
            <a:r>
              <a:rPr lang="en" sz="2100">
                <a:solidFill>
                  <a:srgbClr val="444444"/>
                </a:solidFill>
                <a:highlight>
                  <a:srgbClr val="B6D7A8"/>
                </a:highlight>
                <a:latin typeface="Arial"/>
                <a:ea typeface="Arial"/>
                <a:cs typeface="Arial"/>
                <a:sym typeface="Arial"/>
              </a:rPr>
              <a:t>Olympia Tech Park Chennai</a:t>
            </a:r>
            <a:endParaRPr sz="2100">
              <a:solidFill>
                <a:srgbClr val="444444"/>
              </a:solidFill>
              <a:highlight>
                <a:srgbClr val="B6D7A8"/>
              </a:highlight>
              <a:latin typeface="Arial"/>
              <a:ea typeface="Arial"/>
              <a:cs typeface="Arial"/>
              <a:sym typeface="Arial"/>
            </a:endParaRPr>
          </a:p>
          <a:p>
            <a:pPr indent="0" lvl="0" marL="457200" rtl="0" algn="ctr">
              <a:spcBef>
                <a:spcPts val="900"/>
              </a:spcBef>
              <a:spcAft>
                <a:spcPts val="0"/>
              </a:spcAft>
              <a:buNone/>
            </a:pPr>
            <a:r>
              <a:t/>
            </a:r>
            <a:endParaRPr/>
          </a:p>
          <a:p>
            <a:pPr indent="0" lvl="0" marL="457200" rtl="0" algn="ctr">
              <a:spcBef>
                <a:spcPts val="1200"/>
              </a:spcBef>
              <a:spcAft>
                <a:spcPts val="1200"/>
              </a:spcAft>
              <a:buNone/>
            </a:pPr>
            <a:r>
              <a:rPr lang="en" sz="1500">
                <a:solidFill>
                  <a:schemeClr val="dk1"/>
                </a:solidFill>
              </a:rPr>
              <a:t>AND MANY MORE!</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3199900" y="399750"/>
            <a:ext cx="2306100" cy="9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pic>
        <p:nvPicPr>
          <p:cNvPr id="231" name="Google Shape;231;p28"/>
          <p:cNvPicPr preferRelativeResize="0"/>
          <p:nvPr/>
        </p:nvPicPr>
        <p:blipFill>
          <a:blip r:embed="rId3">
            <a:alphaModFix/>
          </a:blip>
          <a:stretch>
            <a:fillRect/>
          </a:stretch>
        </p:blipFill>
        <p:spPr>
          <a:xfrm>
            <a:off x="2587525" y="1307850"/>
            <a:ext cx="3530850" cy="353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142325" y="402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done by</a:t>
            </a:r>
            <a:endParaRPr/>
          </a:p>
        </p:txBody>
      </p:sp>
      <p:sp>
        <p:nvSpPr>
          <p:cNvPr id="142" name="Google Shape;142;p14"/>
          <p:cNvSpPr txBox="1"/>
          <p:nvPr>
            <p:ph idx="1" type="body"/>
          </p:nvPr>
        </p:nvSpPr>
        <p:spPr>
          <a:xfrm>
            <a:off x="1142325" y="965750"/>
            <a:ext cx="7263600" cy="349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Montserrat"/>
                <a:ea typeface="Montserrat"/>
                <a:cs typeface="Montserrat"/>
                <a:sym typeface="Montserrat"/>
              </a:rPr>
              <a:t>Sarrah Bastawala - 201081057</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Himanshu Chougule - 201080048</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Pratham Shah - 201080056</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Meloni Patel  - 201081059</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Mansi Shingate  - 201081031</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Dhrumil Raigagla - 201080061</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Nishant Patil - 201080051</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Bhavik Bharambe - 201080071</a:t>
            </a:r>
            <a:endParaRPr>
              <a:latin typeface="Montserrat"/>
              <a:ea typeface="Montserrat"/>
              <a:cs typeface="Montserrat"/>
              <a:sym typeface="Montserrat"/>
            </a:endParaRPr>
          </a:p>
          <a:p>
            <a:pPr indent="0" lvl="0" marL="0" rtl="0" algn="l">
              <a:spcBef>
                <a:spcPts val="1200"/>
              </a:spcBef>
              <a:spcAft>
                <a:spcPts val="0"/>
              </a:spcAft>
              <a:buNone/>
            </a:pPr>
            <a:r>
              <a:rPr lang="en">
                <a:latin typeface="Montserrat"/>
                <a:ea typeface="Montserrat"/>
                <a:cs typeface="Montserrat"/>
                <a:sym typeface="Montserrat"/>
              </a:rPr>
              <a:t>Rushil Shivade - 201080053</a:t>
            </a:r>
            <a:endParaRPr>
              <a:latin typeface="Montserrat"/>
              <a:ea typeface="Montserrat"/>
              <a:cs typeface="Montserrat"/>
              <a:sym typeface="Montserrat"/>
            </a:endParaRPr>
          </a:p>
          <a:p>
            <a:pPr indent="0" lvl="0" marL="0" rtl="0" algn="l">
              <a:spcBef>
                <a:spcPts val="1200"/>
              </a:spcBef>
              <a:spcAft>
                <a:spcPts val="1200"/>
              </a:spcAft>
              <a:buNone/>
            </a:pPr>
            <a:r>
              <a:rPr lang="en">
                <a:latin typeface="Montserrat"/>
                <a:ea typeface="Montserrat"/>
                <a:cs typeface="Montserrat"/>
                <a:sym typeface="Montserrat"/>
              </a:rPr>
              <a:t>Vedant Jamthe - 201080038</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699275" y="613700"/>
            <a:ext cx="4397400" cy="54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Green building </a:t>
            </a:r>
            <a:endParaRPr/>
          </a:p>
        </p:txBody>
      </p:sp>
      <p:sp>
        <p:nvSpPr>
          <p:cNvPr id="148" name="Google Shape;148;p15"/>
          <p:cNvSpPr txBox="1"/>
          <p:nvPr>
            <p:ph idx="1" type="body"/>
          </p:nvPr>
        </p:nvSpPr>
        <p:spPr>
          <a:xfrm>
            <a:off x="993925" y="1654225"/>
            <a:ext cx="7038900" cy="3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ontserrat"/>
                <a:ea typeface="Montserrat"/>
                <a:cs typeface="Montserrat"/>
                <a:sym typeface="Montserrat"/>
              </a:rPr>
              <a:t>Buildings can have both positive and negative impacts on their surroundings as well as the people who inhabit them every day. Building homes and skyscrapers with thousands of pounds of concrete, steel, and other materials is a major contributor to pollution and energy use.</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Our homes and office building’s lighting, heating and cooling, poor insulation, and</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integration into this running environment have a lasting impact on energy use and costs.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They require larger amounts of power and water to keep comfortable, which just keeps going on </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indefinitely.</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Buildings accounted for 28% of energy-related CO2 emissions in 2019.</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In order to reduce that problem, we need some innovations around how we build our houses,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offices, and skyscrapers.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This is where green buildings come in.</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These constructions are designed and built with the goal of creating positive impacts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on the environment and climate.</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They can combine energy efficiency and renewable energy to reduce power consumption, benefit the environment, and improve quality of life for the people that live or work in those buildings.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The concept of green building has been scaling from small houses to big offices and skyscrapers around the globe.</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Some international certifications have been developed in order to provide clear guidelines</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on how to do it.</a:t>
            </a:r>
            <a:endParaRPr sz="900">
              <a:latin typeface="Montserrat"/>
              <a:ea typeface="Montserrat"/>
              <a:cs typeface="Montserrat"/>
              <a:sym typeface="Montserrat"/>
            </a:endParaRPr>
          </a:p>
          <a:p>
            <a:pPr indent="0" lvl="0" marL="0" rtl="0" algn="l">
              <a:spcBef>
                <a:spcPts val="0"/>
              </a:spcBef>
              <a:spcAft>
                <a:spcPts val="0"/>
              </a:spcAft>
              <a:buNone/>
            </a:pPr>
            <a:r>
              <a:rPr lang="en" sz="900">
                <a:latin typeface="Montserrat"/>
                <a:ea typeface="Montserrat"/>
                <a:cs typeface="Montserrat"/>
                <a:sym typeface="Montserrat"/>
              </a:rPr>
              <a:t>The U.S. Green Building Council (USGBC) developed the Leadership in Energy and Environmental Design (known as LEED) to rate green buildings and provide owners with a framework of cost-saving, high-efficiency, and health for design, construction, operations, and maintenance.</a:t>
            </a:r>
            <a:endParaRPr sz="9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a:p>
            <a:pPr indent="0" lvl="0" marL="0" rtl="0" algn="l">
              <a:spcBef>
                <a:spcPts val="0"/>
              </a:spcBef>
              <a:spcAft>
                <a:spcPts val="0"/>
              </a:spcAft>
              <a:buNone/>
            </a:pPr>
            <a:r>
              <a:t/>
            </a:r>
            <a:endParaRPr sz="800">
              <a:latin typeface="Montserrat"/>
              <a:ea typeface="Montserrat"/>
              <a:cs typeface="Montserrat"/>
              <a:sym typeface="Montserrat"/>
            </a:endParaRPr>
          </a:p>
        </p:txBody>
      </p:sp>
      <p:pic>
        <p:nvPicPr>
          <p:cNvPr id="149" name="Google Shape;149;p15"/>
          <p:cNvPicPr preferRelativeResize="0"/>
          <p:nvPr/>
        </p:nvPicPr>
        <p:blipFill>
          <a:blip r:embed="rId3">
            <a:alphaModFix/>
          </a:blip>
          <a:stretch>
            <a:fillRect/>
          </a:stretch>
        </p:blipFill>
        <p:spPr>
          <a:xfrm>
            <a:off x="6701325" y="74375"/>
            <a:ext cx="2368125" cy="157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build green?</a:t>
            </a:r>
            <a:endParaRPr/>
          </a:p>
        </p:txBody>
      </p:sp>
      <p:sp>
        <p:nvSpPr>
          <p:cNvPr id="155" name="Google Shape;155;p16"/>
          <p:cNvSpPr txBox="1"/>
          <p:nvPr>
            <p:ph idx="1" type="body"/>
          </p:nvPr>
        </p:nvSpPr>
        <p:spPr>
          <a:xfrm>
            <a:off x="1297500" y="1567550"/>
            <a:ext cx="7038900" cy="3114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latin typeface="Merriweather"/>
                <a:ea typeface="Merriweather"/>
                <a:cs typeface="Merriweather"/>
                <a:sym typeface="Merriweather"/>
              </a:rPr>
              <a:t>So, first off why not. It is not harming anyone in anyway. The purpose of it is to save earth and provide a better living environment for the human beings at the end. So just seize the opportunity</a:t>
            </a:r>
            <a:r>
              <a:rPr lang="en">
                <a:latin typeface="Merriweather"/>
                <a:ea typeface="Merriweather"/>
                <a:cs typeface="Merriweather"/>
                <a:sym typeface="Merriweather"/>
              </a:rPr>
              <a:t>  an</a:t>
            </a:r>
            <a:r>
              <a:rPr lang="en">
                <a:latin typeface="Merriweather"/>
                <a:ea typeface="Merriweather"/>
                <a:cs typeface="Merriweather"/>
                <a:sym typeface="Merriweather"/>
              </a:rPr>
              <a:t>d start making a change. Human nature is all about doing things that benefits them so here are the benefits of green building.  </a:t>
            </a:r>
            <a:r>
              <a:rPr lang="en">
                <a:highlight>
                  <a:schemeClr val="dk1"/>
                </a:highlight>
                <a:latin typeface="Merriweather"/>
                <a:ea typeface="Merriweather"/>
                <a:cs typeface="Merriweather"/>
                <a:sym typeface="Merriweather"/>
              </a:rPr>
              <a:t>Conventional buildings have a substantial impact on the health and wellbeing of people and the planet. They use resources, generate waste, and emit greenhouse gases throughout their life cycle which can be 50, 75, or more</a:t>
            </a:r>
            <a:r>
              <a:rPr lang="en">
                <a:highlight>
                  <a:schemeClr val="dk1"/>
                </a:highlight>
                <a:latin typeface="Merriweather"/>
                <a:ea typeface="Merriweather"/>
                <a:cs typeface="Merriweather"/>
                <a:sym typeface="Merriweather"/>
              </a:rPr>
              <a:t> years. Where as green building makes efficient use of energy, water and other resources. They make use of renewable energy resources such as solar energy. The environmental benefits of green include the protection of ecosystems and biodiversity, improved air and water quality, less waste flowing into streams and the conservation of natural resources. Green buildings can also result in lower operating costs because they typically use less energy and materials and provides improved air quality which improves the health of occupant. Improved health results in improved lifestyle which in turn improves your social life as well. So, </a:t>
            </a:r>
            <a:r>
              <a:rPr lang="en">
                <a:latin typeface="Merriweather"/>
                <a:ea typeface="Merriweather"/>
                <a:cs typeface="Merriweather"/>
                <a:sym typeface="Merriweather"/>
              </a:rPr>
              <a:t>green buildings not only provides environmental and economic benefits but  social benefits as well.</a:t>
            </a:r>
            <a:endParaRPr>
              <a:highlight>
                <a:schemeClr val="dk1"/>
              </a:highlight>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62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Advantages of Green Building</a:t>
            </a:r>
            <a:endParaRPr/>
          </a:p>
        </p:txBody>
      </p:sp>
      <p:sp>
        <p:nvSpPr>
          <p:cNvPr id="161" name="Google Shape;161;p17"/>
          <p:cNvSpPr txBox="1"/>
          <p:nvPr>
            <p:ph idx="1" type="body"/>
          </p:nvPr>
        </p:nvSpPr>
        <p:spPr>
          <a:xfrm>
            <a:off x="1297500" y="1225675"/>
            <a:ext cx="7038900" cy="3253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Cost  </a:t>
            </a:r>
            <a:endParaRPr sz="1700"/>
          </a:p>
          <a:p>
            <a:pPr indent="-336550" lvl="0" marL="457200" rtl="0" algn="l">
              <a:spcBef>
                <a:spcPts val="0"/>
              </a:spcBef>
              <a:spcAft>
                <a:spcPts val="0"/>
              </a:spcAft>
              <a:buSzPts val="1700"/>
              <a:buChar char="●"/>
            </a:pPr>
            <a:r>
              <a:rPr lang="en" sz="1700"/>
              <a:t>Efficiency: </a:t>
            </a:r>
            <a:endParaRPr sz="1700"/>
          </a:p>
          <a:p>
            <a:pPr indent="-336550" lvl="1" marL="914400" rtl="0" algn="l">
              <a:spcBef>
                <a:spcPts val="0"/>
              </a:spcBef>
              <a:spcAft>
                <a:spcPts val="0"/>
              </a:spcAft>
              <a:buSzPts val="1700"/>
              <a:buChar char="○"/>
            </a:pPr>
            <a:r>
              <a:rPr lang="en" sz="1700"/>
              <a:t>Water efficiency</a:t>
            </a:r>
            <a:endParaRPr sz="1700"/>
          </a:p>
          <a:p>
            <a:pPr indent="-336550" lvl="1" marL="914400" rtl="0" algn="l">
              <a:spcBef>
                <a:spcPts val="0"/>
              </a:spcBef>
              <a:spcAft>
                <a:spcPts val="0"/>
              </a:spcAft>
              <a:buSzPts val="1700"/>
              <a:buChar char="○"/>
            </a:pPr>
            <a:r>
              <a:rPr lang="en" sz="1700"/>
              <a:t>Energy efficiency</a:t>
            </a:r>
            <a:endParaRPr sz="1700"/>
          </a:p>
          <a:p>
            <a:pPr indent="-336550" lvl="1" marL="914400" rtl="0" algn="l">
              <a:spcBef>
                <a:spcPts val="0"/>
              </a:spcBef>
              <a:spcAft>
                <a:spcPts val="0"/>
              </a:spcAft>
              <a:buSzPts val="1700"/>
              <a:buChar char="○"/>
            </a:pPr>
            <a:r>
              <a:rPr lang="en" sz="1700"/>
              <a:t>Resource efficiency  </a:t>
            </a:r>
            <a:endParaRPr sz="1700"/>
          </a:p>
          <a:p>
            <a:pPr indent="-336550" lvl="0" marL="457200" rtl="0" algn="l">
              <a:spcBef>
                <a:spcPts val="0"/>
              </a:spcBef>
              <a:spcAft>
                <a:spcPts val="0"/>
              </a:spcAft>
              <a:buSzPts val="1700"/>
              <a:buChar char="●"/>
            </a:pPr>
            <a:r>
              <a:rPr lang="en" sz="1700"/>
              <a:t>Improve productivity</a:t>
            </a:r>
            <a:endParaRPr sz="1700"/>
          </a:p>
          <a:p>
            <a:pPr indent="-336550" lvl="0" marL="457200" rtl="0" algn="l">
              <a:spcBef>
                <a:spcPts val="0"/>
              </a:spcBef>
              <a:spcAft>
                <a:spcPts val="0"/>
              </a:spcAft>
              <a:buSzPts val="1700"/>
              <a:buChar char="●"/>
            </a:pPr>
            <a:r>
              <a:rPr lang="en" sz="1700"/>
              <a:t>Enhancing health</a:t>
            </a:r>
            <a:endParaRPr sz="1700"/>
          </a:p>
          <a:p>
            <a:pPr indent="-336550" lvl="0" marL="457200" rtl="0" algn="l">
              <a:spcBef>
                <a:spcPts val="0"/>
              </a:spcBef>
              <a:spcAft>
                <a:spcPts val="0"/>
              </a:spcAft>
              <a:buSzPts val="1700"/>
              <a:buChar char="●"/>
            </a:pPr>
            <a:r>
              <a:rPr lang="en" sz="1700"/>
              <a:t>Reducing operating costs and </a:t>
            </a:r>
            <a:r>
              <a:rPr lang="en" sz="1700"/>
              <a:t>maintenance</a:t>
            </a:r>
            <a:endParaRPr sz="1700"/>
          </a:p>
          <a:p>
            <a:pPr indent="-336550" lvl="0" marL="457200" rtl="0" algn="l">
              <a:spcBef>
                <a:spcPts val="0"/>
              </a:spcBef>
              <a:spcAft>
                <a:spcPts val="0"/>
              </a:spcAft>
              <a:buSzPts val="1700"/>
              <a:buChar char="●"/>
            </a:pPr>
            <a:r>
              <a:rPr lang="en" sz="1700"/>
              <a:t>Carbon footprint reduction</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2090725" y="410300"/>
            <a:ext cx="5304300" cy="58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WATER EFFICIENCY</a:t>
            </a:r>
            <a:endParaRPr/>
          </a:p>
        </p:txBody>
      </p:sp>
      <p:sp>
        <p:nvSpPr>
          <p:cNvPr id="167" name="Google Shape;167;p18"/>
          <p:cNvSpPr txBox="1"/>
          <p:nvPr>
            <p:ph idx="1" type="body"/>
          </p:nvPr>
        </p:nvSpPr>
        <p:spPr>
          <a:xfrm>
            <a:off x="1640650" y="1062300"/>
            <a:ext cx="7503600" cy="408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What is Water Efficiency?</a:t>
            </a:r>
            <a:endParaRPr/>
          </a:p>
          <a:p>
            <a:pPr indent="0" lvl="0" marL="0" rtl="0" algn="l">
              <a:spcBef>
                <a:spcPts val="1200"/>
              </a:spcBef>
              <a:spcAft>
                <a:spcPts val="0"/>
              </a:spcAft>
              <a:buNone/>
            </a:pPr>
            <a:r>
              <a:rPr lang="en"/>
              <a:t>How does Green Building encourage Water Efficiency?</a:t>
            </a:r>
            <a:endParaRPr/>
          </a:p>
          <a:p>
            <a:pPr indent="0" lvl="0" marL="0" rtl="0" algn="l">
              <a:spcBef>
                <a:spcPts val="1200"/>
              </a:spcBef>
              <a:spcAft>
                <a:spcPts val="0"/>
              </a:spcAft>
              <a:buNone/>
            </a:pPr>
            <a:r>
              <a:rPr lang="en"/>
              <a:t>Effective strategies :</a:t>
            </a:r>
            <a:endParaRPr/>
          </a:p>
          <a:p>
            <a:pPr indent="-311150" lvl="0" marL="457200" rtl="0" algn="l">
              <a:spcBef>
                <a:spcPts val="1200"/>
              </a:spcBef>
              <a:spcAft>
                <a:spcPts val="0"/>
              </a:spcAft>
              <a:buSzPts val="1300"/>
              <a:buChar char="●"/>
            </a:pPr>
            <a:r>
              <a:rPr lang="en"/>
              <a:t>Install efficient plumbing fixtures.</a:t>
            </a:r>
            <a:endParaRPr/>
          </a:p>
          <a:p>
            <a:pPr indent="-311150" lvl="0" marL="457200" rtl="0" algn="l">
              <a:spcBef>
                <a:spcPts val="0"/>
              </a:spcBef>
              <a:spcAft>
                <a:spcPts val="0"/>
              </a:spcAft>
              <a:buSzPts val="1300"/>
              <a:buChar char="●"/>
            </a:pPr>
            <a:r>
              <a:rPr lang="en"/>
              <a:t>Use non-potable water.</a:t>
            </a:r>
            <a:endParaRPr/>
          </a:p>
          <a:p>
            <a:pPr indent="-311150" lvl="0" marL="457200" rtl="0" algn="l">
              <a:spcBef>
                <a:spcPts val="0"/>
              </a:spcBef>
              <a:spcAft>
                <a:spcPts val="0"/>
              </a:spcAft>
              <a:buSzPts val="1300"/>
              <a:buChar char="●"/>
            </a:pPr>
            <a:r>
              <a:rPr lang="en"/>
              <a:t>Install submeters.</a:t>
            </a:r>
            <a:endParaRPr/>
          </a:p>
          <a:p>
            <a:pPr indent="-311150" lvl="0" marL="457200" rtl="0" algn="l">
              <a:spcBef>
                <a:spcPts val="0"/>
              </a:spcBef>
              <a:spcAft>
                <a:spcPts val="0"/>
              </a:spcAft>
              <a:buSzPts val="1300"/>
              <a:buChar char="●"/>
            </a:pPr>
            <a:r>
              <a:rPr lang="en"/>
              <a:t>Choose locally adapted plants.</a:t>
            </a:r>
            <a:endParaRPr/>
          </a:p>
          <a:p>
            <a:pPr indent="-311150" lvl="0" marL="457200" rtl="0" algn="l">
              <a:spcBef>
                <a:spcPts val="0"/>
              </a:spcBef>
              <a:spcAft>
                <a:spcPts val="0"/>
              </a:spcAft>
              <a:buSzPts val="1300"/>
              <a:buChar char="●"/>
            </a:pPr>
            <a:r>
              <a:rPr lang="en"/>
              <a:t>Use xeriscaping.</a:t>
            </a:r>
            <a:endParaRPr/>
          </a:p>
          <a:p>
            <a:pPr indent="-311150" lvl="0" marL="457200" rtl="0" algn="l">
              <a:spcBef>
                <a:spcPts val="0"/>
              </a:spcBef>
              <a:spcAft>
                <a:spcPts val="0"/>
              </a:spcAft>
              <a:buSzPts val="1300"/>
              <a:buChar char="●"/>
            </a:pPr>
            <a:r>
              <a:rPr lang="en"/>
              <a:t>Select efficient irrigation technologies.</a:t>
            </a:r>
            <a:endParaRPr/>
          </a:p>
          <a:p>
            <a:pPr indent="0" lvl="0" marL="0" rtl="0" algn="l">
              <a:spcBef>
                <a:spcPts val="1200"/>
              </a:spcBef>
              <a:spcAft>
                <a:spcPts val="0"/>
              </a:spcAft>
              <a:buNone/>
            </a:pPr>
            <a:r>
              <a:rPr lang="en"/>
              <a:t>Today there are several water conservation strategies which involve a low cost of implementation and have a very quick payback.The three key components of water efficiency in green buildings according to the USGBC (U.S. Green Building Council) are:</a:t>
            </a:r>
            <a:endParaRPr/>
          </a:p>
          <a:p>
            <a:pPr indent="-311150" lvl="0" marL="457200" rtl="0" algn="l">
              <a:spcBef>
                <a:spcPts val="1200"/>
              </a:spcBef>
              <a:spcAft>
                <a:spcPts val="0"/>
              </a:spcAft>
              <a:buSzPts val="1300"/>
              <a:buChar char="●"/>
            </a:pPr>
            <a:r>
              <a:rPr lang="en"/>
              <a:t>Reduce Indoor Potable Water Use</a:t>
            </a:r>
            <a:endParaRPr/>
          </a:p>
          <a:p>
            <a:pPr indent="-311150" lvl="0" marL="457200" rtl="0" algn="l">
              <a:spcBef>
                <a:spcPts val="0"/>
              </a:spcBef>
              <a:spcAft>
                <a:spcPts val="0"/>
              </a:spcAft>
              <a:buSzPts val="1300"/>
              <a:buChar char="●"/>
            </a:pPr>
            <a:r>
              <a:rPr lang="en"/>
              <a:t>Reducing Water Consumption to Save Energy</a:t>
            </a:r>
            <a:endParaRPr/>
          </a:p>
          <a:p>
            <a:pPr indent="-311150" lvl="0" marL="457200" rtl="0" algn="l">
              <a:spcBef>
                <a:spcPts val="0"/>
              </a:spcBef>
              <a:spcAft>
                <a:spcPts val="0"/>
              </a:spcAft>
              <a:buSzPts val="1300"/>
              <a:buChar char="●"/>
            </a:pPr>
            <a:r>
              <a:rPr lang="en"/>
              <a:t>Improve Environmental Well-Being</a:t>
            </a:r>
            <a:endParaRPr/>
          </a:p>
        </p:txBody>
      </p:sp>
      <p:pic>
        <p:nvPicPr>
          <p:cNvPr id="168" name="Google Shape;168;p18"/>
          <p:cNvPicPr preferRelativeResize="0"/>
          <p:nvPr/>
        </p:nvPicPr>
        <p:blipFill>
          <a:blip r:embed="rId3">
            <a:alphaModFix/>
          </a:blip>
          <a:stretch>
            <a:fillRect/>
          </a:stretch>
        </p:blipFill>
        <p:spPr>
          <a:xfrm>
            <a:off x="41425" y="995900"/>
            <a:ext cx="1632475" cy="408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Energy Efficiency</a:t>
            </a:r>
            <a:endParaRPr/>
          </a:p>
        </p:txBody>
      </p:sp>
      <p:sp>
        <p:nvSpPr>
          <p:cNvPr id="174" name="Google Shape;174;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Energy efficiency is the key to achieve sustainability in green building.</a:t>
            </a:r>
            <a:endParaRPr/>
          </a:p>
          <a:p>
            <a:pPr indent="-311150" lvl="0" marL="457200" rtl="0" algn="l">
              <a:spcBef>
                <a:spcPts val="0"/>
              </a:spcBef>
              <a:spcAft>
                <a:spcPts val="0"/>
              </a:spcAft>
              <a:buSzPts val="1300"/>
              <a:buChar char="●"/>
            </a:pPr>
            <a:r>
              <a:rPr lang="en"/>
              <a:t>Higher levels of energy efficiency reduce carbon transmissions- both from power plants and the home’s own energy systems.</a:t>
            </a:r>
            <a:endParaRPr/>
          </a:p>
          <a:p>
            <a:pPr indent="-311150" lvl="0" marL="457200" rtl="0" algn="l">
              <a:spcBef>
                <a:spcPts val="0"/>
              </a:spcBef>
              <a:spcAft>
                <a:spcPts val="0"/>
              </a:spcAft>
              <a:buSzPts val="1300"/>
              <a:buChar char="●"/>
            </a:pPr>
            <a:r>
              <a:rPr lang="en"/>
              <a:t>Green building include measures to reduce energy consumptions- both the embodied energy required to extract, process, transport and install building materials and </a:t>
            </a:r>
            <a:r>
              <a:rPr lang="en"/>
              <a:t>operating energy to provide services such as heating and power for equipment.</a:t>
            </a:r>
            <a:endParaRPr/>
          </a:p>
          <a:p>
            <a:pPr indent="-311150" lvl="0" marL="457200" rtl="0" algn="l">
              <a:spcBef>
                <a:spcPts val="0"/>
              </a:spcBef>
              <a:spcAft>
                <a:spcPts val="0"/>
              </a:spcAft>
              <a:buSzPts val="1300"/>
              <a:buChar char="●"/>
            </a:pPr>
            <a:r>
              <a:rPr lang="en"/>
              <a:t>The benefits of energy efficiency in green building are as follows:</a:t>
            </a:r>
            <a:endParaRPr/>
          </a:p>
          <a:p>
            <a:pPr indent="-304800" lvl="1" marL="914400" rtl="0" algn="l">
              <a:spcBef>
                <a:spcPts val="0"/>
              </a:spcBef>
              <a:spcAft>
                <a:spcPts val="0"/>
              </a:spcAft>
              <a:buSzPts val="1200"/>
              <a:buChar char="○"/>
            </a:pPr>
            <a:r>
              <a:rPr lang="en" sz="1200"/>
              <a:t>Energy efficiency in green building is compelling, cost-effective and can help consumers to save money in the long term.</a:t>
            </a:r>
            <a:endParaRPr sz="1200"/>
          </a:p>
          <a:p>
            <a:pPr indent="-304800" lvl="1" marL="914400" rtl="0" algn="l">
              <a:spcBef>
                <a:spcPts val="0"/>
              </a:spcBef>
              <a:spcAft>
                <a:spcPts val="0"/>
              </a:spcAft>
              <a:buSzPts val="1200"/>
              <a:buChar char="○"/>
            </a:pPr>
            <a:r>
              <a:rPr lang="en" sz="1200"/>
              <a:t>Energy efficiency in green building helps to meet energy targets and resource energy shortage.</a:t>
            </a:r>
            <a:endParaRPr sz="1200"/>
          </a:p>
          <a:p>
            <a:pPr indent="-304800" lvl="1" marL="914400" rtl="0" algn="l">
              <a:spcBef>
                <a:spcPts val="0"/>
              </a:spcBef>
              <a:spcAft>
                <a:spcPts val="0"/>
              </a:spcAft>
              <a:buSzPts val="1200"/>
              <a:buChar char="○"/>
            </a:pPr>
            <a:r>
              <a:rPr lang="en" sz="1200"/>
              <a:t>Energy efficiency is good for industry and creates new jobs for companies.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Material Efficiency</a:t>
            </a:r>
            <a:endParaRPr/>
          </a:p>
        </p:txBody>
      </p:sp>
      <p:sp>
        <p:nvSpPr>
          <p:cNvPr id="180" name="Google Shape;180;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25000" lnSpcReduction="20000"/>
          </a:bodyPr>
          <a:lstStyle/>
          <a:p>
            <a:pPr indent="-312067" lvl="0" marL="457200" rtl="0" algn="l">
              <a:spcBef>
                <a:spcPts val="0"/>
              </a:spcBef>
              <a:spcAft>
                <a:spcPts val="0"/>
              </a:spcAft>
              <a:buSzPct val="100000"/>
              <a:buChar char="●"/>
            </a:pPr>
            <a:r>
              <a:rPr lang="en" sz="5257"/>
              <a:t>Material efficiency,entails the pursuit of the technical strategies, business models, consumer preferences and policy instruments that would lead to a substantial reduction in the production of high-volume energy-intensive materials required to deliver human well-being.</a:t>
            </a:r>
            <a:endParaRPr sz="5257"/>
          </a:p>
          <a:p>
            <a:pPr indent="-312067" lvl="0" marL="457200" rtl="0" algn="l">
              <a:spcBef>
                <a:spcPts val="0"/>
              </a:spcBef>
              <a:spcAft>
                <a:spcPts val="0"/>
              </a:spcAft>
              <a:buSzPct val="100000"/>
              <a:buChar char="●"/>
            </a:pPr>
            <a:r>
              <a:rPr lang="en" sz="5257"/>
              <a:t>The motivations for material efficiency include reducing energy demand, reducing the emissions and other environmental impacts of industry, and increasing national resource security. </a:t>
            </a:r>
            <a:endParaRPr sz="5257"/>
          </a:p>
          <a:p>
            <a:pPr indent="-312067" lvl="0" marL="457200" rtl="0" algn="l">
              <a:spcBef>
                <a:spcPts val="0"/>
              </a:spcBef>
              <a:spcAft>
                <a:spcPts val="0"/>
              </a:spcAft>
              <a:buSzPct val="100000"/>
              <a:buChar char="●"/>
            </a:pPr>
            <a:r>
              <a:rPr lang="en" sz="5257"/>
              <a:t>There are many technical strategies that might bring it about, and these could mainly be implemented today if preferred by customers or producers.</a:t>
            </a:r>
            <a:endParaRPr sz="5257"/>
          </a:p>
          <a:p>
            <a:pPr indent="-312067" lvl="0" marL="457200" rtl="0" algn="l">
              <a:spcBef>
                <a:spcPts val="0"/>
              </a:spcBef>
              <a:spcAft>
                <a:spcPts val="0"/>
              </a:spcAft>
              <a:buSzPct val="100000"/>
              <a:buChar char="●"/>
            </a:pPr>
            <a:r>
              <a:rPr lang="en" sz="5257"/>
              <a:t>However mass-production ,economic cost,collective agreement and cooperation between various institutions and government </a:t>
            </a:r>
            <a:r>
              <a:rPr lang="en" sz="5257"/>
              <a:t>entities</a:t>
            </a:r>
            <a:r>
              <a:rPr lang="en" sz="5257"/>
              <a:t> remain a massive challenge.</a:t>
            </a:r>
            <a:endParaRPr sz="5257"/>
          </a:p>
          <a:p>
            <a:pPr indent="0" lvl="0" marL="0" rtl="0" algn="l">
              <a:spcBef>
                <a:spcPts val="1200"/>
              </a:spcBef>
              <a:spcAft>
                <a:spcPts val="0"/>
              </a:spcAft>
              <a:buNone/>
            </a:pPr>
            <a:r>
              <a:t/>
            </a:r>
            <a:endParaRPr sz="12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Waste</a:t>
            </a:r>
            <a:r>
              <a:rPr lang="en"/>
              <a:t> Reduction</a:t>
            </a:r>
            <a:endParaRPr/>
          </a:p>
        </p:txBody>
      </p:sp>
      <p:sp>
        <p:nvSpPr>
          <p:cNvPr id="186" name="Google Shape;186;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Designing for limited waste is the essential first step towards an effective waste management plan. Green architecture also seeks to reduce waste of energy, water and materials used during construction. Well-designed buildings also help reduce the amount of waste generated by the occupants as well, by providing on-site solutions such as compost bins to reduce matter going to landfills. When buildings reach the end of their useful life, they are typically demolished and hauled to landfills. Deconstruction is a method of harvesting what is commonly considered "waste" and reclaiming it into useful building material. Extending the useful life of a structure also reduces waste – building materials  that are light and easy to work with make renovations easier. Waste water from sources such as dishwashing or washing machines, can be used for subsurface irrigation, or if treated, for non-potable purposes. This can also reduce impact </a:t>
            </a:r>
            <a:r>
              <a:rPr lang="en"/>
              <a:t>on wells and water treatment plants.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